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59" r:id="rId3"/>
    <p:sldId id="260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61" r:id="rId18"/>
    <p:sldId id="281" r:id="rId19"/>
    <p:sldId id="266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한컴산뜻돋움" panose="02000000000000000000" pitchFamily="2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8FA5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F5959-4DF5-4EBC-B2BF-CD4F6857D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A2A166-C36B-4A36-9C83-8D0A7F2FF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14847-EB58-4C69-8E07-05E11BC06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62E-B907-48BE-9C7D-75E1EF4C90B7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68907C-3D45-4FBF-80A7-80D95F3E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087CF-30C3-4126-BC94-A739B811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CFFD-D3A6-4200-BF67-19048CF1B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94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AF7E-FD67-48EA-BD65-B1A54E0A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8516AF-7D95-4287-9FC4-FD639B6E8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0DD55-AC8C-4C66-B3D6-0ABA8A6A1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62E-B907-48BE-9C7D-75E1EF4C90B7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A1DF3-788F-4532-9A30-1C8DD2DD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7D20FA-E104-48B2-9F3C-4754E8E2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CFFD-D3A6-4200-BF67-19048CF1B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69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A9ABD4-DE92-4867-AB89-F2D8C7F3C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290567-FD67-4F4D-A1BD-90321E813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271891-E987-4122-83FF-2FA9CBDF8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62E-B907-48BE-9C7D-75E1EF4C90B7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3E9CF5-C19A-43E3-AEFC-7338EFA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8131B-9CB6-4BF4-A895-7F17D7BF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CFFD-D3A6-4200-BF67-19048CF1B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C22C7-96EC-46C8-A4BF-78DB34AD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A11AA-334D-49E4-B049-D97639A0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E5F5E-B657-42CA-868A-191D29EE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62E-B907-48BE-9C7D-75E1EF4C90B7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218B3B-DC6C-4CC8-8D57-8365AC8D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5A31C0-CCD9-4E62-8BA9-69849204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CFFD-D3A6-4200-BF67-19048CF1B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4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35B4-7DFE-4600-9093-3423F3D1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669676-2349-4194-80C7-74ACB297F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95766C-616B-4642-9372-29F8A5F47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62E-B907-48BE-9C7D-75E1EF4C90B7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2505A5-2DAB-4BA9-9212-5843A860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5EC6AC-3621-43C1-BA3C-235D1AC7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CFFD-D3A6-4200-BF67-19048CF1B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84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B85AC-1833-4510-8718-666AB492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35A82-CD1B-4906-B5F2-816C9ADDA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8AEC58-74A8-49CC-94F1-46D222DCF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6B1F47-ACD1-43C2-91C6-B4FD31F8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62E-B907-48BE-9C7D-75E1EF4C90B7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790793-588F-4A88-8B0F-12AB131A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738C9-37ED-4C38-B527-798D651F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CFFD-D3A6-4200-BF67-19048CF1B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0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EF907-C8EE-4574-BF0D-9F309CA7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537BA-0AB1-481A-A5FE-5DAE62B3D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4762DD-5BD9-4F5D-B8B0-429249B31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21AB48-CB0B-4FDF-81C5-42D2CA301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728F40-5E25-475C-9F3D-3CE114096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CF0458-7DEE-48A6-98F0-913FE894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62E-B907-48BE-9C7D-75E1EF4C90B7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26E032-A7BE-4DC4-85FC-5DF2C0ED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FAC7BF-5F78-405E-8724-25678F9F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CFFD-D3A6-4200-BF67-19048CF1B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9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C488-D1A5-4C71-8590-0B35B14C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CFD82C-F1CA-4CD6-8A20-3D28F838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62E-B907-48BE-9C7D-75E1EF4C90B7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9AF339-EC7B-4033-9C7B-FFF6F29B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DCDE71-C742-48ED-A706-0E690316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CFFD-D3A6-4200-BF67-19048CF1B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5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F7DC0D-92A1-47F3-98C2-F70F751D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62E-B907-48BE-9C7D-75E1EF4C90B7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02AA2B-6F77-4053-84A1-50400C93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D7E52E-7CD3-47D5-A598-D41D04E6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CFFD-D3A6-4200-BF67-19048CF1B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0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F9133-45D5-4A46-95FB-9D4EDBED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E70DA-9D26-4B02-B8F0-6F20D36E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4E04E-C08B-4A2C-A336-55F58224C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1E3919-C26C-4EB7-A085-84C3D159A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62E-B907-48BE-9C7D-75E1EF4C90B7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F9E03-16CF-46CF-A3EE-35BDED4A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E20A4D-6DF0-4EE7-889C-30BBCF9F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CFFD-D3A6-4200-BF67-19048CF1B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4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BCB97-C916-4AE1-AD38-4D222BB12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939EB9-6137-4762-996C-E1C2C845A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A84615-C663-4AD2-BFE6-41C1FAB04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E09B63-CCE0-45E1-B230-A971CDFC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62E-B907-48BE-9C7D-75E1EF4C90B7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B2D342-3FB3-4140-A0ED-6DE26A26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90DC04-0D07-41BD-905E-1E4E1A13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3CFFD-D3A6-4200-BF67-19048CF1B5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02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C8070C-D0EB-4129-9179-20D6FC96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2B1777-4E8B-47D8-B549-3E5C605A0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FC6771-CE2C-44C5-882F-F66B25AC0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D01A562E-B907-48BE-9C7D-75E1EF4C90B7}" type="datetimeFigureOut">
              <a:rPr lang="ko-KR" altLang="en-US" smtClean="0"/>
              <a:pPr/>
              <a:t>2020-11-04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F1E71-358A-4110-B50C-04C258F6E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4CF84-EA8D-4C6E-8CCA-2B8EA32C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5BC3CFFD-D3A6-4200-BF67-19048CF1B5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83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6828342-8129-44F8-990B-424D9054F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87" b="13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C5E613-F1EA-4BFA-AB53-32DDB636D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600" y="1239520"/>
            <a:ext cx="7294879" cy="1062884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dirty="0">
                <a:solidFill>
                  <a:schemeClr val="bg1"/>
                </a:solidFill>
                <a:ea typeface="한컴산뜻돋움" panose="02000000000000000000" pitchFamily="2" charset="-127"/>
              </a:rPr>
              <a:t>컴퓨터 비전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1C79FF-686A-4200-86CC-D53066822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62291"/>
            <a:ext cx="4886960" cy="590321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chemeClr val="bg1"/>
                </a:solidFill>
                <a:ea typeface="한컴산뜻돋움" panose="02000000000000000000" pitchFamily="2" charset="-127"/>
              </a:rPr>
              <a:t>Hand gesture detection</a:t>
            </a:r>
            <a:endParaRPr lang="ko-KR" altLang="en-US" sz="2800" dirty="0">
              <a:solidFill>
                <a:schemeClr val="bg1"/>
              </a:solidFill>
              <a:ea typeface="한컴산뜻돋움" panose="02000000000000000000" pitchFamily="2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B935276-1EE1-4F08-A610-9DC162B9C4E8}"/>
              </a:ext>
            </a:extLst>
          </p:cNvPr>
          <p:cNvSpPr txBox="1">
            <a:spLocks/>
          </p:cNvSpPr>
          <p:nvPr/>
        </p:nvSpPr>
        <p:spPr>
          <a:xfrm>
            <a:off x="20" y="5795106"/>
            <a:ext cx="12191980" cy="106288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>
                <a:solidFill>
                  <a:srgbClr val="FFFF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김채린 서정빈 지수영</a:t>
            </a:r>
            <a:endParaRPr lang="en-US" altLang="ko-KR" dirty="0">
              <a:solidFill>
                <a:srgbClr val="FFFF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179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_main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7378" y="1454607"/>
            <a:ext cx="11848698" cy="4108796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1651758"/>
            <a:ext cx="12019964" cy="49511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800" dirty="0"/>
              <a:t>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//contour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를 그림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(yellow)</a:t>
            </a: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drawContours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tmpImg</a:t>
            </a:r>
            <a:r>
              <a:rPr lang="en-US" altLang="ko-KR" sz="1800" dirty="0"/>
              <a:t>, contours, -1, Scalar(0, 255, 255), 1, 8, vector &lt; Vec4i&gt;(), 0, Point());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손바닥 중심점을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그림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(green)</a:t>
            </a:r>
          </a:p>
          <a:p>
            <a:pPr marL="0" indent="0">
              <a:buNone/>
            </a:pPr>
            <a:r>
              <a:rPr lang="en-US" altLang="ko-KR" sz="1800" dirty="0"/>
              <a:t>		Point center = </a:t>
            </a:r>
            <a:r>
              <a:rPr lang="en-US" altLang="ko-KR" sz="1800" dirty="0" err="1"/>
              <a:t>getHandCenter</a:t>
            </a:r>
            <a:r>
              <a:rPr lang="en-US" altLang="ko-KR" sz="1800" dirty="0"/>
              <a:t>(mask, radius);</a:t>
            </a:r>
          </a:p>
          <a:p>
            <a:pPr marL="0" indent="0">
              <a:buNone/>
            </a:pPr>
            <a:r>
              <a:rPr lang="en-US" altLang="ko-KR" sz="1800" dirty="0"/>
              <a:t>		circle(</a:t>
            </a:r>
            <a:r>
              <a:rPr lang="en-US" altLang="ko-KR" sz="1800" dirty="0" err="1"/>
              <a:t>tmpImg</a:t>
            </a:r>
            <a:r>
              <a:rPr lang="en-US" altLang="ko-KR" sz="1800" dirty="0"/>
              <a:t>, center, 2, Scalar(0, 255, 0), -1);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손가락 개수</a:t>
            </a:r>
          </a:p>
          <a:p>
            <a:pPr marL="0" indent="0">
              <a:buNone/>
            </a:pPr>
            <a:r>
              <a:rPr lang="ko-KR" altLang="en-US" sz="1800" dirty="0"/>
              <a:t>	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fingerNum</a:t>
            </a:r>
            <a:r>
              <a:rPr lang="en-US" altLang="ko-KR" sz="1800" dirty="0"/>
              <a:t> = 0;</a:t>
            </a: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fingerNum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getFingerCount</a:t>
            </a:r>
            <a:r>
              <a:rPr lang="en-US" altLang="ko-KR" sz="1800" dirty="0"/>
              <a:t>(mask, center, radius, 0);</a:t>
            </a:r>
          </a:p>
        </p:txBody>
      </p:sp>
    </p:spTree>
    <p:extLst>
      <p:ext uri="{BB962C8B-B14F-4D97-AF65-F5344CB8AC3E}">
        <p14:creationId xmlns:p14="http://schemas.microsoft.com/office/powerpoint/2010/main" val="217526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-295645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_main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7378" y="954092"/>
            <a:ext cx="12002702" cy="5802843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992593"/>
            <a:ext cx="12019964" cy="49511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800" dirty="0"/>
              <a:t>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숫자로 인식되는 손가락 개수에 이름 설정</a:t>
            </a:r>
          </a:p>
          <a:p>
            <a:pPr marL="0" indent="0">
              <a:buNone/>
            </a:pPr>
            <a:r>
              <a:rPr lang="ko-KR" altLang="en-US" sz="1800" dirty="0"/>
              <a:t>		</a:t>
            </a:r>
            <a:r>
              <a:rPr lang="en-US" altLang="ko-KR" sz="1800" dirty="0"/>
              <a:t>string </a:t>
            </a:r>
            <a:r>
              <a:rPr lang="en-US" altLang="ko-KR" sz="1800" dirty="0" err="1"/>
              <a:t>num</a:t>
            </a:r>
            <a:r>
              <a:rPr lang="en-US" altLang="ko-KR" sz="1800" dirty="0"/>
              <a:t>;</a:t>
            </a:r>
          </a:p>
          <a:p>
            <a:pPr marL="0" indent="0">
              <a:buNone/>
            </a:pPr>
            <a:r>
              <a:rPr lang="en-US" altLang="ko-KR" sz="1800" dirty="0"/>
              <a:t>		switch (</a:t>
            </a:r>
            <a:r>
              <a:rPr lang="en-US" altLang="ko-KR" sz="1800" dirty="0" err="1"/>
              <a:t>fingerNum</a:t>
            </a:r>
            <a:r>
              <a:rPr lang="en-US" altLang="ko-KR" sz="1800" dirty="0"/>
              <a:t>) {</a:t>
            </a:r>
          </a:p>
          <a:p>
            <a:pPr marL="0" indent="0">
              <a:buNone/>
            </a:pPr>
            <a:r>
              <a:rPr lang="en-US" altLang="ko-KR" sz="1800" dirty="0"/>
              <a:t>		case 0: </a:t>
            </a:r>
            <a:r>
              <a:rPr lang="en-US" altLang="ko-KR" sz="1800" dirty="0" err="1"/>
              <a:t>num</a:t>
            </a:r>
            <a:r>
              <a:rPr lang="en-US" altLang="ko-KR" sz="1800" dirty="0"/>
              <a:t> = "zero"; break;</a:t>
            </a:r>
          </a:p>
          <a:p>
            <a:pPr marL="0" indent="0">
              <a:buNone/>
            </a:pPr>
            <a:r>
              <a:rPr lang="en-US" altLang="ko-KR" sz="1800" dirty="0"/>
              <a:t>		case 1: </a:t>
            </a:r>
            <a:r>
              <a:rPr lang="en-US" altLang="ko-KR" sz="1800" dirty="0" err="1"/>
              <a:t>num</a:t>
            </a:r>
            <a:r>
              <a:rPr lang="en-US" altLang="ko-KR" sz="1800" dirty="0"/>
              <a:t> = "one"; break;</a:t>
            </a:r>
          </a:p>
          <a:p>
            <a:pPr marL="0" indent="0">
              <a:buNone/>
            </a:pPr>
            <a:r>
              <a:rPr lang="en-US" altLang="ko-KR" sz="1800" dirty="0"/>
              <a:t>		case 2: </a:t>
            </a:r>
            <a:r>
              <a:rPr lang="en-US" altLang="ko-KR" sz="1800" dirty="0" err="1"/>
              <a:t>num</a:t>
            </a:r>
            <a:r>
              <a:rPr lang="en-US" altLang="ko-KR" sz="1800" dirty="0"/>
              <a:t> = "two"; break;</a:t>
            </a:r>
          </a:p>
          <a:p>
            <a:pPr marL="0" indent="0">
              <a:buNone/>
            </a:pPr>
            <a:r>
              <a:rPr lang="en-US" altLang="ko-KR" sz="1800" dirty="0"/>
              <a:t>		case 3: </a:t>
            </a:r>
            <a:r>
              <a:rPr lang="en-US" altLang="ko-KR" sz="1800" dirty="0" err="1"/>
              <a:t>num</a:t>
            </a:r>
            <a:r>
              <a:rPr lang="en-US" altLang="ko-KR" sz="1800" dirty="0"/>
              <a:t> = "three"; break;</a:t>
            </a:r>
          </a:p>
          <a:p>
            <a:pPr marL="0" indent="0">
              <a:buNone/>
            </a:pPr>
            <a:r>
              <a:rPr lang="en-US" altLang="ko-KR" sz="1800" dirty="0"/>
              <a:t>		case 4: </a:t>
            </a:r>
            <a:r>
              <a:rPr lang="en-US" altLang="ko-KR" sz="1800" dirty="0" err="1"/>
              <a:t>num</a:t>
            </a:r>
            <a:r>
              <a:rPr lang="en-US" altLang="ko-KR" sz="1800" dirty="0"/>
              <a:t> = "four"; break;</a:t>
            </a:r>
          </a:p>
          <a:p>
            <a:pPr marL="0" indent="0">
              <a:buNone/>
            </a:pPr>
            <a:r>
              <a:rPr lang="en-US" altLang="ko-KR" sz="1800" dirty="0"/>
              <a:t>		case 5: </a:t>
            </a:r>
            <a:r>
              <a:rPr lang="en-US" altLang="ko-KR" sz="1800" dirty="0" err="1"/>
              <a:t>num</a:t>
            </a:r>
            <a:r>
              <a:rPr lang="en-US" altLang="ko-KR" sz="1800" dirty="0"/>
              <a:t> = "five"; break;</a:t>
            </a:r>
          </a:p>
          <a:p>
            <a:pPr marL="0" indent="0">
              <a:buNone/>
            </a:pPr>
            <a:r>
              <a:rPr lang="en-US" altLang="ko-KR" sz="1800" dirty="0"/>
              <a:t>		default: break;</a:t>
            </a:r>
          </a:p>
          <a:p>
            <a:pPr marL="0" indent="0">
              <a:buNone/>
            </a:pPr>
            <a:r>
              <a:rPr lang="en-US" altLang="ko-KR" sz="1800" dirty="0"/>
              <a:t>		}</a:t>
            </a:r>
          </a:p>
          <a:p>
            <a:pPr marL="0" indent="0">
              <a:buNone/>
            </a:pPr>
            <a:r>
              <a:rPr lang="en-US" altLang="ko-KR" sz="1800" dirty="0"/>
              <a:t>		Point p;</a:t>
            </a: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p.x</a:t>
            </a:r>
            <a:r>
              <a:rPr lang="en-US" altLang="ko-KR" sz="1800" dirty="0"/>
              <a:t> = 10; </a:t>
            </a:r>
            <a:r>
              <a:rPr lang="en-US" altLang="ko-KR" sz="1800" dirty="0" err="1"/>
              <a:t>p.y</a:t>
            </a:r>
            <a:r>
              <a:rPr lang="en-US" altLang="ko-KR" sz="1800" dirty="0"/>
              <a:t> = 30;</a:t>
            </a: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영상에 현재 인식되는 손가락 개수 출력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putText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tmpImg</a:t>
            </a:r>
            <a:r>
              <a:rPr lang="en-US" altLang="ko-KR" sz="1800" dirty="0"/>
              <a:t>, "finger Count : " + </a:t>
            </a:r>
            <a:r>
              <a:rPr lang="en-US" altLang="ko-KR" sz="1800" dirty="0" err="1"/>
              <a:t>num</a:t>
            </a:r>
            <a:r>
              <a:rPr lang="en-US" altLang="ko-KR" sz="1800" dirty="0"/>
              <a:t>, p, FONT_HERSHEY_SIMPLEX, 1, Scalar(0, 0, 0), 4, 8);</a:t>
            </a:r>
          </a:p>
        </p:txBody>
      </p:sp>
    </p:spTree>
    <p:extLst>
      <p:ext uri="{BB962C8B-B14F-4D97-AF65-F5344CB8AC3E}">
        <p14:creationId xmlns:p14="http://schemas.microsoft.com/office/powerpoint/2010/main" val="2535430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_main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7378" y="1454606"/>
            <a:ext cx="11059426" cy="4532307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1651758"/>
            <a:ext cx="12019964" cy="49511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		if (</a:t>
            </a:r>
            <a:r>
              <a:rPr lang="en-US" altLang="ko-KR" sz="1800" dirty="0" err="1"/>
              <a:t>num.compare</a:t>
            </a:r>
            <a:r>
              <a:rPr lang="en-US" altLang="ko-KR" sz="1800" dirty="0"/>
              <a:t>("zero") == 0) {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주먹을 쥐었을 때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손가락 개수가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0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일 때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800" dirty="0"/>
              <a:t>			</a:t>
            </a:r>
            <a:r>
              <a:rPr lang="en-US" altLang="ko-KR" sz="1800" dirty="0" err="1"/>
              <a:t>SetCursorPos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center.x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center.y</a:t>
            </a:r>
            <a:r>
              <a:rPr lang="en-US" altLang="ko-KR" sz="1800" dirty="0"/>
              <a:t>);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마우스 커서가 손을 따라 움직임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}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imshow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change_image</a:t>
            </a:r>
            <a:r>
              <a:rPr lang="en-US" altLang="ko-KR" sz="1800" dirty="0"/>
              <a:t>", </a:t>
            </a:r>
            <a:r>
              <a:rPr lang="en-US" altLang="ko-KR" sz="1800" dirty="0" err="1"/>
              <a:t>handImg</a:t>
            </a:r>
            <a:r>
              <a:rPr lang="en-US" altLang="ko-KR" sz="1800" dirty="0"/>
              <a:t>);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이진화 된 영상 출력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imshow</a:t>
            </a:r>
            <a:r>
              <a:rPr lang="en-US" altLang="ko-KR" sz="1800" dirty="0"/>
              <a:t>(＂</a:t>
            </a:r>
            <a:r>
              <a:rPr lang="en-US" altLang="ko-KR" sz="1800" dirty="0" err="1"/>
              <a:t>original_image</a:t>
            </a:r>
            <a:r>
              <a:rPr lang="en-US" altLang="ko-KR" sz="1800" dirty="0"/>
              <a:t>＂, </a:t>
            </a:r>
            <a:r>
              <a:rPr lang="en-US" altLang="ko-KR" sz="1800" dirty="0" err="1"/>
              <a:t>tmpImg</a:t>
            </a:r>
            <a:r>
              <a:rPr lang="en-US" altLang="ko-KR" sz="1800" dirty="0"/>
              <a:t>);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실시간 결과 영상 출력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	if (</a:t>
            </a:r>
            <a:r>
              <a:rPr lang="en-US" altLang="ko-KR" sz="1800" dirty="0" err="1"/>
              <a:t>waitKey</a:t>
            </a:r>
            <a:r>
              <a:rPr lang="en-US" altLang="ko-KR" sz="1800" dirty="0"/>
              <a:t>(10) == 27) {	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//esc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키를 누를 시 프로그램 종료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	break;</a:t>
            </a:r>
          </a:p>
          <a:p>
            <a:pPr marL="0" indent="0">
              <a:buNone/>
            </a:pPr>
            <a:r>
              <a:rPr lang="en-US" altLang="ko-KR" sz="1800" dirty="0"/>
              <a:t>		}</a:t>
            </a:r>
          </a:p>
          <a:p>
            <a:pPr marL="0" indent="0">
              <a:buNone/>
            </a:pPr>
            <a:r>
              <a:rPr lang="en-US" altLang="ko-KR" sz="1800" dirty="0"/>
              <a:t>	}</a:t>
            </a: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86894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_main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7378" y="1454607"/>
            <a:ext cx="5611527" cy="3983668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1651758"/>
            <a:ext cx="10267472" cy="367101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잡아 놓은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buffer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들을 모두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release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video.release</a:t>
            </a:r>
            <a:r>
              <a:rPr lang="en-US" altLang="ko-KR" sz="1800" dirty="0"/>
              <a:t>();			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tmpImg.release</a:t>
            </a:r>
            <a:r>
              <a:rPr lang="en-US" altLang="ko-KR" sz="1800" dirty="0"/>
              <a:t>();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frame.release</a:t>
            </a:r>
            <a:r>
              <a:rPr lang="en-US" altLang="ko-KR" sz="1800" dirty="0"/>
              <a:t>();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destroyAllWindows</a:t>
            </a:r>
            <a:r>
              <a:rPr lang="en-US" altLang="ko-KR" sz="1800" dirty="0"/>
              <a:t>();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return 0;</a:t>
            </a:r>
          </a:p>
          <a:p>
            <a:pPr marL="0" indent="0">
              <a:buNone/>
            </a:pPr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9376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</a:t>
            </a:r>
            <a:r>
              <a:rPr lang="en-US" altLang="ko-KR" dirty="0" err="1"/>
              <a:t>getFingerCount</a:t>
            </a:r>
            <a:r>
              <a:rPr lang="ko-KR" altLang="en-US" dirty="0"/>
              <a:t>함수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7378" y="1454606"/>
            <a:ext cx="9584639" cy="5403394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1651758"/>
            <a:ext cx="12019964" cy="49511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손가락 개수 구하는 함수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getFingerCount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 Mat&amp; mask, Point center, double radius, double scale) {</a:t>
            </a:r>
          </a:p>
          <a:p>
            <a:pPr marL="0" indent="0">
              <a:buNone/>
            </a:pPr>
            <a:r>
              <a:rPr lang="en-US" altLang="ko-KR" sz="1800" dirty="0"/>
              <a:t>	scale = 2.0;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원 그리기 </a:t>
            </a:r>
          </a:p>
          <a:p>
            <a:pPr marL="0" indent="0">
              <a:buNone/>
            </a:pPr>
            <a:r>
              <a:rPr lang="ko-KR" altLang="en-US" sz="1800" dirty="0"/>
              <a:t>	</a:t>
            </a:r>
            <a:r>
              <a:rPr lang="en-US" altLang="ko-KR" sz="1800" dirty="0"/>
              <a:t>Mat </a:t>
            </a:r>
            <a:r>
              <a:rPr lang="en-US" altLang="ko-KR" sz="1800" dirty="0" err="1"/>
              <a:t>cImg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mask.size</a:t>
            </a:r>
            <a:r>
              <a:rPr lang="en-US" altLang="ko-KR" sz="1800" dirty="0"/>
              <a:t>(), CV_8U, Scalar(0));</a:t>
            </a:r>
          </a:p>
          <a:p>
            <a:pPr marL="0" indent="0">
              <a:buNone/>
            </a:pPr>
            <a:r>
              <a:rPr lang="en-US" altLang="ko-KR" sz="1800" dirty="0"/>
              <a:t>	circle(</a:t>
            </a:r>
            <a:r>
              <a:rPr lang="en-US" altLang="ko-KR" sz="1800" dirty="0" err="1"/>
              <a:t>cImg</a:t>
            </a:r>
            <a:r>
              <a:rPr lang="en-US" altLang="ko-KR" sz="1800" dirty="0"/>
              <a:t>, center, radius * scale, Scalar(255));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원의 외곽선을 저장할 벡터</a:t>
            </a:r>
          </a:p>
          <a:p>
            <a:pPr marL="0" indent="0">
              <a:buNone/>
            </a:pPr>
            <a:r>
              <a:rPr lang="ko-KR" altLang="en-US" sz="1800" dirty="0"/>
              <a:t>	</a:t>
            </a:r>
            <a:r>
              <a:rPr lang="en-US" altLang="ko-KR" sz="1800" dirty="0"/>
              <a:t>vector&lt;vector&lt;Point&gt;&gt; contours;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findContours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cImg</a:t>
            </a:r>
            <a:r>
              <a:rPr lang="en-US" altLang="ko-KR" sz="1800" dirty="0"/>
              <a:t>, contours, RETR_EXTERNAL, CHAIN_APPROX_SIMPLE);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if (</a:t>
            </a:r>
            <a:r>
              <a:rPr lang="en-US" altLang="ko-KR" sz="1800" dirty="0" err="1"/>
              <a:t>contours.size</a:t>
            </a:r>
            <a:r>
              <a:rPr lang="en-US" altLang="ko-KR" sz="1800" dirty="0"/>
              <a:t>() == 0) 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외곽선이 없을 때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즉 손이 없을 때</a:t>
            </a:r>
          </a:p>
          <a:p>
            <a:pPr marL="0" indent="0">
              <a:buNone/>
            </a:pPr>
            <a:r>
              <a:rPr lang="ko-KR" altLang="en-US" sz="1800" dirty="0"/>
              <a:t>		</a:t>
            </a:r>
            <a:r>
              <a:rPr lang="en-US" altLang="ko-KR" sz="1800" dirty="0"/>
              <a:t>return -1;</a:t>
            </a: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77054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</a:t>
            </a:r>
            <a:r>
              <a:rPr lang="en-US" altLang="ko-KR" dirty="0" err="1"/>
              <a:t>getFingerCount</a:t>
            </a:r>
            <a:r>
              <a:rPr lang="ko-KR" altLang="en-US" dirty="0"/>
              <a:t>함수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7378" y="1454606"/>
            <a:ext cx="9884698" cy="5148327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1651758"/>
            <a:ext cx="12019964" cy="49511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fingerCount</a:t>
            </a:r>
            <a:r>
              <a:rPr lang="en-US" altLang="ko-KR" sz="1800" dirty="0"/>
              <a:t> = 0;</a:t>
            </a:r>
          </a:p>
          <a:p>
            <a:pPr marL="0" indent="0">
              <a:buNone/>
            </a:pPr>
            <a:r>
              <a:rPr lang="en-US" altLang="ko-KR" sz="1800" dirty="0"/>
              <a:t>	for 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= 1;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&lt; contours[0].size();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++) {</a:t>
            </a:r>
          </a:p>
          <a:p>
            <a:pPr marL="0" indent="0">
              <a:buNone/>
            </a:pPr>
            <a:r>
              <a:rPr lang="en-US" altLang="ko-KR" sz="1800" dirty="0"/>
              <a:t>		Point p1 = contours[0][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- 1];</a:t>
            </a:r>
          </a:p>
          <a:p>
            <a:pPr marL="0" indent="0">
              <a:buNone/>
            </a:pPr>
            <a:r>
              <a:rPr lang="en-US" altLang="ko-KR" sz="1800" dirty="0"/>
              <a:t>		Point p2 = contours[0][</a:t>
            </a:r>
            <a:r>
              <a:rPr lang="en-US" altLang="ko-KR" sz="1800" dirty="0" err="1"/>
              <a:t>i</a:t>
            </a:r>
            <a:r>
              <a:rPr lang="en-US" altLang="ko-KR" sz="1800" dirty="0"/>
              <a:t>];</a:t>
            </a:r>
          </a:p>
          <a:p>
            <a:pPr marL="0" indent="0">
              <a:buNone/>
            </a:pPr>
            <a:r>
              <a:rPr lang="en-US" altLang="ko-KR" sz="1800" dirty="0"/>
              <a:t>		if (mask.at&lt;</a:t>
            </a:r>
            <a:r>
              <a:rPr lang="en-US" altLang="ko-KR" sz="1800" dirty="0" err="1"/>
              <a:t>uchar</a:t>
            </a:r>
            <a:r>
              <a:rPr lang="en-US" altLang="ko-KR" sz="1800" dirty="0"/>
              <a:t>&gt;(p1.y, p1.x) == 0 &amp;&amp; mask.at&lt;</a:t>
            </a:r>
            <a:r>
              <a:rPr lang="en-US" altLang="ko-KR" sz="1800" dirty="0" err="1"/>
              <a:t>uchar</a:t>
            </a:r>
            <a:r>
              <a:rPr lang="en-US" altLang="ko-KR" sz="1800" dirty="0"/>
              <a:t>&gt;(p2.y, p2.x) &gt; 1)</a:t>
            </a:r>
          </a:p>
          <a:p>
            <a:pPr marL="0" indent="0">
              <a:buNone/>
            </a:pPr>
            <a:r>
              <a:rPr lang="en-US" altLang="ko-KR" sz="1800" dirty="0"/>
              <a:t>			</a:t>
            </a:r>
            <a:r>
              <a:rPr lang="en-US" altLang="ko-KR" sz="1800" dirty="0" err="1"/>
              <a:t>fingerCount</a:t>
            </a:r>
            <a:r>
              <a:rPr lang="en-US" altLang="ko-KR" sz="1800" dirty="0"/>
              <a:t>++;</a:t>
            </a:r>
          </a:p>
          <a:p>
            <a:pPr marL="0" indent="0">
              <a:buNone/>
            </a:pPr>
            <a:r>
              <a:rPr lang="en-US" altLang="ko-KR" sz="1800" dirty="0"/>
              <a:t>	}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손목과 만나는 점 개수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개는 제외한다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800" dirty="0"/>
              <a:t>	return </a:t>
            </a:r>
            <a:r>
              <a:rPr lang="en-US" altLang="ko-KR" sz="1800" dirty="0" err="1"/>
              <a:t>fingerCount</a:t>
            </a:r>
            <a:r>
              <a:rPr lang="en-US" altLang="ko-KR" sz="1800" dirty="0"/>
              <a:t> - 1;</a:t>
            </a:r>
          </a:p>
          <a:p>
            <a:pPr marL="0" indent="0">
              <a:buNone/>
            </a:pPr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8549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</a:t>
            </a:r>
            <a:r>
              <a:rPr lang="en-US" altLang="ko-KR" dirty="0" err="1"/>
              <a:t>getHandCenter</a:t>
            </a:r>
            <a:r>
              <a:rPr lang="ko-KR" altLang="en-US" dirty="0"/>
              <a:t>함수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7378" y="1454607"/>
            <a:ext cx="8489481" cy="4176172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1651758"/>
            <a:ext cx="9093190" cy="420040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손의 중심점 구하는 함수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Point </a:t>
            </a:r>
            <a:r>
              <a:rPr lang="en-US" altLang="ko-KR" sz="1800" dirty="0" err="1"/>
              <a:t>getHandCenter</a:t>
            </a:r>
            <a:r>
              <a:rPr lang="en-US" altLang="ko-KR" sz="1800" dirty="0"/>
              <a:t>(Mat&amp; mask, double&amp; radius) {</a:t>
            </a:r>
          </a:p>
          <a:p>
            <a:pPr marL="0" indent="0">
              <a:buNone/>
            </a:pPr>
            <a:r>
              <a:rPr lang="en-US" altLang="ko-KR" sz="1800" dirty="0"/>
              <a:t>	Mat </a:t>
            </a:r>
            <a:r>
              <a:rPr lang="en-US" altLang="ko-KR" sz="1800" dirty="0" err="1"/>
              <a:t>dst</a:t>
            </a:r>
            <a:r>
              <a:rPr lang="en-US" altLang="ko-KR" sz="1800" dirty="0"/>
              <a:t>;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distanceTransform</a:t>
            </a:r>
            <a:r>
              <a:rPr lang="en-US" altLang="ko-KR" sz="1800" dirty="0"/>
              <a:t>(mask, </a:t>
            </a:r>
            <a:r>
              <a:rPr lang="en-US" altLang="ko-KR" sz="1800" dirty="0" err="1"/>
              <a:t>dst</a:t>
            </a:r>
            <a:r>
              <a:rPr lang="en-US" altLang="ko-KR" sz="1800" dirty="0"/>
              <a:t>, DIST_L2, 5);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거리 변환 행렬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maxIdx</a:t>
            </a:r>
            <a:r>
              <a:rPr lang="en-US" altLang="ko-KR" sz="1800" dirty="0"/>
              <a:t>[2];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거리 변환 행렬에서 값이 가장 큰 좌표가 바로 손바닥의 중심이 된다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minMaxIdx</a:t>
            </a:r>
            <a:r>
              <a:rPr lang="en-US" altLang="ko-KR" sz="1800" dirty="0"/>
              <a:t>(</a:t>
            </a:r>
            <a:r>
              <a:rPr lang="en-US" altLang="ko-KR" sz="1800" dirty="0" err="1"/>
              <a:t>dst</a:t>
            </a:r>
            <a:r>
              <a:rPr lang="en-US" altLang="ko-KR" sz="1800" dirty="0"/>
              <a:t>, NULL, &amp;radius, NULL, </a:t>
            </a:r>
            <a:r>
              <a:rPr lang="en-US" altLang="ko-KR" sz="1800" dirty="0" err="1"/>
              <a:t>maxIdx</a:t>
            </a:r>
            <a:r>
              <a:rPr lang="en-US" altLang="ko-KR" sz="1800" dirty="0"/>
              <a:t>, mask);	</a:t>
            </a:r>
          </a:p>
          <a:p>
            <a:pPr marL="0" indent="0">
              <a:buNone/>
            </a:pPr>
            <a:r>
              <a:rPr lang="en-US" altLang="ko-KR" sz="1800" dirty="0"/>
              <a:t>	return Point(</a:t>
            </a:r>
            <a:r>
              <a:rPr lang="en-US" altLang="ko-KR" sz="1800" dirty="0" err="1"/>
              <a:t>maxIdx</a:t>
            </a:r>
            <a:r>
              <a:rPr lang="en-US" altLang="ko-KR" sz="1800" dirty="0"/>
              <a:t>[1], </a:t>
            </a:r>
            <a:r>
              <a:rPr lang="en-US" altLang="ko-KR" sz="1800" dirty="0" err="1"/>
              <a:t>maxIdx</a:t>
            </a:r>
            <a:r>
              <a:rPr lang="en-US" altLang="ko-KR" sz="1800" dirty="0"/>
              <a:t>[0]);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손의 중심점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2226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한컴산뜻돋움" panose="02000000000000000000" pitchFamily="2" charset="-127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한컴산뜻돋움" panose="020000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C7D072-94E1-4F6B-8BBE-B51E95D1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구현</a:t>
            </a:r>
            <a:r>
              <a:rPr lang="en-US" altLang="ko-KR" dirty="0"/>
              <a:t>_</a:t>
            </a:r>
            <a:r>
              <a:rPr lang="en-US" altLang="ko-KR" dirty="0" err="1"/>
              <a:t>right_hand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4380" y="1653364"/>
            <a:ext cx="11704319" cy="5074694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right_ha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289" y="1850711"/>
            <a:ext cx="8326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2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C7D072-94E1-4F6B-8BBE-B51E95D1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구현</a:t>
            </a:r>
            <a:r>
              <a:rPr lang="en-US" altLang="ko-KR" dirty="0"/>
              <a:t>_</a:t>
            </a:r>
            <a:r>
              <a:rPr lang="en-US" altLang="ko-KR" dirty="0" err="1"/>
              <a:t>left_hand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4380" y="1653364"/>
            <a:ext cx="11704319" cy="5074694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left_ha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289" y="1850711"/>
            <a:ext cx="8326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6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6828342-8129-44F8-990B-424D9054F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87" b="13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4CB0C210-407F-4299-98BF-5E71DB4F6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THANK YOU FOR LISTENING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1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한컴산뜻돋움" panose="02000000000000000000" pitchFamily="2" charset="-127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한컴산뜻돋움" panose="020000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3BB594-51B3-431A-B5A5-3A33C145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프로그램 개요 및 구현 기능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24066" y="1752989"/>
            <a:ext cx="10854612" cy="4291676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6" y="1956390"/>
            <a:ext cx="9952075" cy="3912147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125000"/>
              </a:lnSpc>
              <a:buAutoNum type="arabicPeriod"/>
            </a:pP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F4B183"/>
                </a:solidFill>
              </a:rPr>
              <a:t>YCrCb </a:t>
            </a:r>
            <a:r>
              <a:rPr lang="ko-KR" altLang="en-US" sz="2400" dirty="0">
                <a:solidFill>
                  <a:srgbClr val="F4B183"/>
                </a:solidFill>
              </a:rPr>
              <a:t>컬러모델</a:t>
            </a:r>
            <a:r>
              <a:rPr lang="ko-KR" altLang="en-US" sz="2400" dirty="0"/>
              <a:t>로 변환하여 피부색을 검출하였다</a:t>
            </a:r>
            <a:r>
              <a:rPr lang="en-US" altLang="ko-KR" sz="2400" dirty="0"/>
              <a:t>.</a:t>
            </a: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Trackbar</a:t>
            </a:r>
            <a:r>
              <a:rPr lang="ko-KR" altLang="en-US" sz="2400" dirty="0"/>
              <a:t>를 이용하여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여러 종류의 침식 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mask</a:t>
            </a:r>
            <a:r>
              <a:rPr lang="ko-KR" altLang="en-US" sz="2400" dirty="0"/>
              <a:t>와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침식</a:t>
            </a:r>
            <a:r>
              <a:rPr lang="ko-KR" altLang="en-US" sz="2400" dirty="0">
                <a:solidFill>
                  <a:srgbClr val="F4B183"/>
                </a:solidFill>
              </a:rPr>
              <a:t>의</a:t>
            </a:r>
            <a:r>
              <a:rPr lang="ko-KR" altLang="en-US" sz="2400" dirty="0"/>
              <a:t>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크기</a:t>
            </a:r>
            <a:r>
              <a:rPr lang="ko-KR" altLang="en-US" sz="2400" dirty="0"/>
              <a:t>를 조절할 수 있게 하였다</a:t>
            </a:r>
            <a:r>
              <a:rPr lang="en-US" altLang="ko-KR" sz="2400" dirty="0"/>
              <a:t>.</a:t>
            </a: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ko-KR" altLang="en-US" sz="2400" dirty="0"/>
              <a:t>검출된 </a:t>
            </a:r>
            <a:r>
              <a:rPr lang="en-US" altLang="ko-KR" sz="2400" dirty="0"/>
              <a:t>contour </a:t>
            </a:r>
            <a:r>
              <a:rPr lang="ko-KR" altLang="en-US" sz="2400" dirty="0"/>
              <a:t>중에 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min/m</a:t>
            </a:r>
            <a:r>
              <a:rPr lang="en-US" altLang="ko-KR" sz="2400" dirty="0">
                <a:solidFill>
                  <a:srgbClr val="F4B183"/>
                </a:solidFill>
              </a:rPr>
              <a:t>a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값</a:t>
            </a:r>
            <a:r>
              <a:rPr lang="ko-KR" altLang="en-US" sz="2400" dirty="0"/>
              <a:t>을 설정하고 해당 범위를 벗어나는 것은 삭제하여 최대한 손만 검출될 수 있도록 하였다</a:t>
            </a:r>
            <a:r>
              <a:rPr lang="en-US" altLang="ko-KR" sz="2400" dirty="0"/>
              <a:t>.</a:t>
            </a: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ko-KR" altLang="en-US" sz="2400" dirty="0">
                <a:solidFill>
                  <a:srgbClr val="F4B183"/>
                </a:solidFill>
              </a:rPr>
              <a:t>손가락의 개수</a:t>
            </a:r>
            <a:r>
              <a:rPr lang="ko-KR" altLang="en-US" sz="2400" dirty="0"/>
              <a:t>를 인식할 수 있게 구현하였다</a:t>
            </a:r>
            <a:r>
              <a:rPr lang="en-US" altLang="ko-KR" sz="2400" dirty="0"/>
              <a:t>.</a:t>
            </a: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ko-KR" altLang="en-US" sz="2400" dirty="0"/>
              <a:t>주먹을 쥐었을 때 손을 따라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마우스 커서</a:t>
            </a:r>
            <a:r>
              <a:rPr lang="ko-KR" altLang="en-US" sz="2400" dirty="0"/>
              <a:t>를 움직일 수 있게 구현하였다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263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한컴산뜻돋움" panose="02000000000000000000" pitchFamily="2" charset="-127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한컴산뜻돋움" panose="020000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</a:t>
            </a:r>
            <a:r>
              <a:rPr lang="ko-KR" altLang="en-US" dirty="0"/>
              <a:t>전처리문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45720" y="1493107"/>
            <a:ext cx="8853901" cy="4022169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3" y="1796133"/>
            <a:ext cx="8708178" cy="390746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#include &lt;</a:t>
            </a:r>
            <a:r>
              <a:rPr lang="en-US" altLang="ko-KR" sz="1800" dirty="0" err="1"/>
              <a:t>Windows.h</a:t>
            </a:r>
            <a:r>
              <a:rPr lang="en-US" altLang="ko-KR" sz="1800" dirty="0"/>
              <a:t>&gt;          	  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 </a:t>
            </a:r>
            <a:r>
              <a:rPr lang="en-US" altLang="ko-KR" sz="1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SetCursorPos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()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를 위해 포함 </a:t>
            </a:r>
          </a:p>
          <a:p>
            <a:pPr marL="0" indent="0">
              <a:buNone/>
            </a:pPr>
            <a:r>
              <a:rPr lang="en-US" altLang="ko-KR" sz="1800" dirty="0"/>
              <a:t>#pragma comment(lib, "user32.lib")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 </a:t>
            </a:r>
            <a:r>
              <a:rPr lang="en-US" altLang="ko-KR" sz="1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SetCursorPos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()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의 에러를 잡기 위해 추가</a:t>
            </a:r>
          </a:p>
          <a:p>
            <a:pPr marL="0" indent="0">
              <a:buNone/>
            </a:pPr>
            <a:endParaRPr lang="ko-KR" altLang="en-US" sz="1800" dirty="0"/>
          </a:p>
          <a:p>
            <a:pPr marL="0" indent="0">
              <a:buNone/>
            </a:pPr>
            <a:r>
              <a:rPr lang="en-US" altLang="ko-KR" sz="1800" dirty="0"/>
              <a:t>using namespace cv;</a:t>
            </a:r>
          </a:p>
          <a:p>
            <a:pPr marL="0" indent="0">
              <a:buNone/>
            </a:pPr>
            <a:r>
              <a:rPr lang="en-US" altLang="ko-KR" sz="1800" dirty="0"/>
              <a:t>using namespace </a:t>
            </a:r>
            <a:r>
              <a:rPr lang="en-US" altLang="ko-KR" sz="1800" dirty="0" err="1"/>
              <a:t>std</a:t>
            </a:r>
            <a:r>
              <a:rPr lang="en-US" altLang="ko-KR" sz="1800" dirty="0"/>
              <a:t>;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함수 선언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Point </a:t>
            </a:r>
            <a:r>
              <a:rPr lang="en-US" altLang="ko-KR" sz="1800" dirty="0" err="1"/>
              <a:t>getHandCenter</a:t>
            </a:r>
            <a:r>
              <a:rPr lang="en-US" altLang="ko-KR" sz="1800" dirty="0"/>
              <a:t>(Mat&amp; mask, double&amp; radius);	</a:t>
            </a:r>
          </a:p>
          <a:p>
            <a:pPr marL="0" indent="0">
              <a:buNone/>
            </a:pP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getFingerCount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 Mat&amp; mask, Point center, double radius, double scale);</a:t>
            </a:r>
          </a:p>
        </p:txBody>
      </p:sp>
    </p:spTree>
    <p:extLst>
      <p:ext uri="{BB962C8B-B14F-4D97-AF65-F5344CB8AC3E}">
        <p14:creationId xmlns:p14="http://schemas.microsoft.com/office/powerpoint/2010/main" val="2927225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</a:t>
            </a:r>
            <a:r>
              <a:rPr lang="ko-KR" altLang="en-US" dirty="0"/>
              <a:t>변수 선언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08563" y="1493107"/>
            <a:ext cx="4309434" cy="4070295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3" y="1796133"/>
            <a:ext cx="8475484" cy="390746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변수 선언 및 초기화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erosion_value</a:t>
            </a:r>
            <a:r>
              <a:rPr lang="en-US" altLang="ko-KR" sz="1800" dirty="0"/>
              <a:t> = 0;</a:t>
            </a:r>
          </a:p>
          <a:p>
            <a:pPr marL="0" indent="0">
              <a:buNone/>
            </a:pP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max_erosion</a:t>
            </a:r>
            <a:r>
              <a:rPr lang="en-US" altLang="ko-KR" sz="1800" dirty="0"/>
              <a:t> = 2;</a:t>
            </a:r>
          </a:p>
          <a:p>
            <a:pPr marL="0" indent="0">
              <a:buNone/>
            </a:pP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erosion_size</a:t>
            </a:r>
            <a:r>
              <a:rPr lang="en-US" altLang="ko-KR" sz="1800" dirty="0"/>
              <a:t> = 0;</a:t>
            </a:r>
          </a:p>
          <a:p>
            <a:pPr marL="0" indent="0">
              <a:buNone/>
            </a:pP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ersion_max_size</a:t>
            </a:r>
            <a:r>
              <a:rPr lang="en-US" altLang="ko-KR" sz="1800" dirty="0"/>
              <a:t> = 21;</a:t>
            </a:r>
          </a:p>
          <a:p>
            <a:pPr marL="0" indent="0">
              <a:buNone/>
            </a:pP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dilation_value</a:t>
            </a:r>
            <a:r>
              <a:rPr lang="en-US" altLang="ko-KR" sz="1800" dirty="0"/>
              <a:t> = 0;</a:t>
            </a:r>
          </a:p>
          <a:p>
            <a:pPr marL="0" indent="0">
              <a:buNone/>
            </a:pP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dilation_size</a:t>
            </a:r>
            <a:r>
              <a:rPr lang="en-US" altLang="ko-KR" sz="1800" dirty="0"/>
              <a:t> = 0;</a:t>
            </a:r>
          </a:p>
          <a:p>
            <a:pPr marL="0" indent="0">
              <a:buNone/>
            </a:pP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erosion_type</a:t>
            </a:r>
            <a:r>
              <a:rPr lang="en-US" altLang="ko-KR" sz="1800" dirty="0"/>
              <a:t> = 0;</a:t>
            </a:r>
          </a:p>
          <a:p>
            <a:pPr marL="0" indent="0">
              <a:buNone/>
            </a:pP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drawX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drawY</a:t>
            </a:r>
            <a:r>
              <a:rPr lang="en-US" altLang="ko-KR" sz="18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45473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_main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0062" y="1493107"/>
            <a:ext cx="8804432" cy="4493807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1796133"/>
            <a:ext cx="8824277" cy="390746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ko-KR" sz="1800" dirty="0" err="1"/>
              <a:t>int</a:t>
            </a:r>
            <a:r>
              <a:rPr lang="en-US" altLang="ko-KR" sz="1800" dirty="0"/>
              <a:t> main(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argc</a:t>
            </a:r>
            <a:r>
              <a:rPr lang="en-US" altLang="ko-KR" sz="1800" dirty="0"/>
              <a:t>, char** </a:t>
            </a:r>
            <a:r>
              <a:rPr lang="en-US" altLang="ko-KR" sz="1800" dirty="0" err="1"/>
              <a:t>argv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{</a:t>
            </a:r>
          </a:p>
          <a:p>
            <a:pPr marL="0" indent="0">
              <a:buNone/>
            </a:pPr>
            <a:r>
              <a:rPr lang="en-US" altLang="ko-KR" sz="1800" dirty="0"/>
              <a:t>	Mat element;	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필요한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Mat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생성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Mat frame, </a:t>
            </a:r>
            <a:r>
              <a:rPr lang="en-US" altLang="ko-KR" sz="1800" dirty="0" err="1"/>
              <a:t>tmpImg</a:t>
            </a:r>
            <a:r>
              <a:rPr lang="en-US" altLang="ko-KR" sz="1800" dirty="0"/>
              <a:t>;</a:t>
            </a:r>
          </a:p>
          <a:p>
            <a:pPr marL="0" indent="0">
              <a:buNone/>
            </a:pPr>
            <a:r>
              <a:rPr lang="en-US" altLang="ko-KR" sz="1800" dirty="0"/>
              <a:t>	Mat </a:t>
            </a:r>
            <a:r>
              <a:rPr lang="en-US" altLang="ko-KR" sz="1800" dirty="0" err="1"/>
              <a:t>handImg</a:t>
            </a:r>
            <a:r>
              <a:rPr lang="en-US" altLang="ko-KR" sz="1800" dirty="0"/>
              <a:t>, mask, mask1;</a:t>
            </a:r>
          </a:p>
          <a:p>
            <a:pPr marL="0" indent="0">
              <a:buNone/>
            </a:pPr>
            <a:r>
              <a:rPr lang="en-US" altLang="ko-KR" sz="1800" dirty="0"/>
              <a:t>	Point </a:t>
            </a:r>
            <a:r>
              <a:rPr lang="en-US" altLang="ko-KR" sz="1800" dirty="0" err="1"/>
              <a:t>dst</a:t>
            </a:r>
            <a:r>
              <a:rPr lang="en-US" altLang="ko-KR" sz="1800" dirty="0"/>
              <a:t>;	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손의 중심 점 찾을 때 거리 계산시 필요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vector&lt;vector&lt;Point&gt;&gt; contours;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검출한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contour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들을 저장하기 위함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vector&lt;Vec4i&gt; hierarchy;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토폴로지를 저장하기 위함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double radius = 5;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0283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_main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7378" y="1454606"/>
            <a:ext cx="12021954" cy="5403393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1651758"/>
            <a:ext cx="12019964" cy="49511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VideoCapture</a:t>
            </a:r>
            <a:r>
              <a:rPr lang="en-US" altLang="ko-KR" sz="1800" dirty="0"/>
              <a:t> video(0);		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웹캠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객체 선언 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if (!</a:t>
            </a:r>
            <a:r>
              <a:rPr lang="en-US" altLang="ko-KR" sz="1800" dirty="0" err="1"/>
              <a:t>video.isOpened</a:t>
            </a:r>
            <a:r>
              <a:rPr lang="en-US" altLang="ko-KR" sz="1800" dirty="0"/>
              <a:t>()) {		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웹캠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미연결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시 에러 검출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cout</a:t>
            </a:r>
            <a:r>
              <a:rPr lang="en-US" altLang="ko-KR" sz="1800" dirty="0"/>
              <a:t> &lt;&lt; "video not open error!" &lt;&lt; </a:t>
            </a:r>
            <a:r>
              <a:rPr lang="en-US" altLang="ko-KR" sz="1800" dirty="0" err="1"/>
              <a:t>endl</a:t>
            </a:r>
            <a:r>
              <a:rPr lang="en-US" altLang="ko-KR" sz="1800" dirty="0"/>
              <a:t>;	</a:t>
            </a:r>
          </a:p>
          <a:p>
            <a:pPr marL="0" indent="0">
              <a:buNone/>
            </a:pPr>
            <a:r>
              <a:rPr lang="en-US" altLang="ko-KR" sz="1800" dirty="0"/>
              <a:t>		return 0;</a:t>
            </a:r>
          </a:p>
          <a:p>
            <a:pPr marL="0" indent="0">
              <a:buNone/>
            </a:pPr>
            <a:r>
              <a:rPr lang="en-US" altLang="ko-KR" sz="1800" dirty="0"/>
              <a:t>	}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namedWindow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change_image</a:t>
            </a:r>
            <a:r>
              <a:rPr lang="en-US" altLang="ko-KR" sz="1800" dirty="0"/>
              <a:t>");	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이진화 된 영상 출력하는 창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namedWindow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original_image</a:t>
            </a:r>
            <a:r>
              <a:rPr lang="en-US" altLang="ko-KR" sz="1800" dirty="0"/>
              <a:t>");	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원본 영상 출력하는 창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createTrackbar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ele_erosion</a:t>
            </a:r>
            <a:r>
              <a:rPr lang="en-US" altLang="ko-KR" sz="1800" dirty="0"/>
              <a:t>", "</a:t>
            </a:r>
            <a:r>
              <a:rPr lang="en-US" altLang="ko-KR" sz="1800" dirty="0" err="1"/>
              <a:t>original_image</a:t>
            </a:r>
            <a:r>
              <a:rPr lang="en-US" altLang="ko-KR" sz="1800" dirty="0"/>
              <a:t>", &amp;</a:t>
            </a:r>
            <a:r>
              <a:rPr lang="en-US" altLang="ko-KR" sz="1800" dirty="0" err="1"/>
              <a:t>erosion_value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max_erosion</a:t>
            </a:r>
            <a:r>
              <a:rPr lang="en-US" altLang="ko-KR" sz="1800" dirty="0"/>
              <a:t>);        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침식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mask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선택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createTrackbar</a:t>
            </a:r>
            <a:r>
              <a:rPr lang="en-US" altLang="ko-KR" sz="1800" dirty="0"/>
              <a:t>(“</a:t>
            </a:r>
            <a:r>
              <a:rPr lang="en-US" altLang="ko-KR" sz="1800" dirty="0" err="1"/>
              <a:t>erosion_size</a:t>
            </a:r>
            <a:r>
              <a:rPr lang="en-US" altLang="ko-KR" sz="1800" dirty="0"/>
              <a:t>”, “</a:t>
            </a:r>
            <a:r>
              <a:rPr lang="en-US" altLang="ko-KR" sz="1800" dirty="0" err="1"/>
              <a:t>original_image</a:t>
            </a:r>
            <a:r>
              <a:rPr lang="en-US" altLang="ko-KR" sz="1800" dirty="0"/>
              <a:t>”, &amp;</a:t>
            </a:r>
            <a:r>
              <a:rPr lang="en-US" altLang="ko-KR" sz="1800" dirty="0" err="1"/>
              <a:t>erosion_size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ersion_max_size</a:t>
            </a:r>
            <a:r>
              <a:rPr lang="en-US" altLang="ko-KR" sz="1800" dirty="0"/>
              <a:t>); 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침식 크기 조절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createTrackbar</a:t>
            </a:r>
            <a:r>
              <a:rPr lang="en-US" altLang="ko-KR" sz="1800" dirty="0"/>
              <a:t>(“</a:t>
            </a:r>
            <a:r>
              <a:rPr lang="en-US" altLang="ko-KR" sz="1800" dirty="0" err="1"/>
              <a:t>ele_dilation</a:t>
            </a:r>
            <a:r>
              <a:rPr lang="en-US" altLang="ko-KR" sz="1800" dirty="0"/>
              <a:t>”, “</a:t>
            </a:r>
            <a:r>
              <a:rPr lang="en-US" altLang="ko-KR" sz="1800" dirty="0" err="1"/>
              <a:t>original_image</a:t>
            </a:r>
            <a:r>
              <a:rPr lang="en-US" altLang="ko-KR" sz="1800" dirty="0"/>
              <a:t>”, &amp;</a:t>
            </a:r>
            <a:r>
              <a:rPr lang="en-US" altLang="ko-KR" sz="1800" dirty="0" err="1"/>
              <a:t>dilation_value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max_erosion</a:t>
            </a:r>
            <a:r>
              <a:rPr lang="en-US" altLang="ko-KR" sz="1800" dirty="0"/>
              <a:t>);       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팽창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mask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선택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createTrackbar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dilation_size</a:t>
            </a:r>
            <a:r>
              <a:rPr lang="en-US" altLang="ko-KR" sz="1800" dirty="0"/>
              <a:t>", "</a:t>
            </a:r>
            <a:r>
              <a:rPr lang="en-US" altLang="ko-KR" sz="1800" dirty="0" err="1"/>
              <a:t>original_image</a:t>
            </a:r>
            <a:r>
              <a:rPr lang="en-US" altLang="ko-KR" sz="1800" dirty="0"/>
              <a:t>", &amp;</a:t>
            </a:r>
            <a:r>
              <a:rPr lang="en-US" altLang="ko-KR" sz="1800" dirty="0" err="1"/>
              <a:t>dilation_size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ersion_max_size</a:t>
            </a:r>
            <a:r>
              <a:rPr lang="en-US" altLang="ko-KR" sz="1800" dirty="0"/>
              <a:t>); 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팽창 크기 조절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주먹을 쥐었을 때 마우스 커서를 움직일 수 있다는 안내문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cout</a:t>
            </a:r>
            <a:r>
              <a:rPr lang="en-US" altLang="ko-KR" sz="1800" dirty="0"/>
              <a:t> &lt;&lt; "if you want to move cursor, make your finger Zero!" &lt;&lt; </a:t>
            </a:r>
            <a:r>
              <a:rPr lang="en-US" altLang="ko-KR" sz="1800" dirty="0" err="1"/>
              <a:t>endl</a:t>
            </a:r>
            <a:r>
              <a:rPr lang="en-US" altLang="ko-KR" sz="1800" dirty="0"/>
              <a:t>;	</a:t>
            </a:r>
          </a:p>
        </p:txBody>
      </p:sp>
    </p:spTree>
    <p:extLst>
      <p:ext uri="{BB962C8B-B14F-4D97-AF65-F5344CB8AC3E}">
        <p14:creationId xmlns:p14="http://schemas.microsoft.com/office/powerpoint/2010/main" val="1849718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_main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7378" y="1454606"/>
            <a:ext cx="12021954" cy="5403393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1651758"/>
            <a:ext cx="12019964" cy="49511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	while (true)</a:t>
            </a:r>
          </a:p>
          <a:p>
            <a:pPr marL="0" indent="0">
              <a:buNone/>
            </a:pPr>
            <a:r>
              <a:rPr lang="en-US" altLang="ko-KR" sz="1800" dirty="0"/>
              <a:t>	{</a:t>
            </a:r>
          </a:p>
          <a:p>
            <a:pPr marL="0" indent="0">
              <a:buNone/>
            </a:pPr>
            <a:r>
              <a:rPr lang="en-US" altLang="ko-KR" sz="1800" dirty="0"/>
              <a:t>		video &gt;&gt; </a:t>
            </a:r>
            <a:r>
              <a:rPr lang="en-US" altLang="ko-KR" sz="1800" dirty="0" err="1"/>
              <a:t>tmpImg</a:t>
            </a:r>
            <a:r>
              <a:rPr lang="en-US" altLang="ko-KR" sz="1800" dirty="0"/>
              <a:t>;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입력되는 영상을 </a:t>
            </a:r>
            <a:r>
              <a:rPr lang="en-US" altLang="ko-KR" sz="1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tmpImg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에 넣어 줌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	if (</a:t>
            </a:r>
            <a:r>
              <a:rPr lang="en-US" altLang="ko-KR" sz="1800" dirty="0" err="1"/>
              <a:t>tmpImg.empty</a:t>
            </a:r>
            <a:r>
              <a:rPr lang="en-US" altLang="ko-KR" sz="1800" dirty="0"/>
              <a:t>()) break;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영상이 입력되지 않으면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while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문을 빠져나옴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	if (</a:t>
            </a:r>
            <a:r>
              <a:rPr lang="en-US" altLang="ko-KR" sz="1800" dirty="0" err="1"/>
              <a:t>erosion_value</a:t>
            </a:r>
            <a:r>
              <a:rPr lang="en-US" altLang="ko-KR" sz="1800" dirty="0"/>
              <a:t> == 0) </a:t>
            </a:r>
            <a:r>
              <a:rPr lang="en-US" altLang="ko-KR" sz="1800" dirty="0" err="1"/>
              <a:t>erosion_type</a:t>
            </a:r>
            <a:r>
              <a:rPr lang="en-US" altLang="ko-KR" sz="1800" dirty="0"/>
              <a:t> = MORPH_RECT;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침식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mask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종류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사각형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else if (</a:t>
            </a:r>
            <a:r>
              <a:rPr lang="en-US" altLang="ko-KR" sz="1800" dirty="0" err="1"/>
              <a:t>erosion_value</a:t>
            </a:r>
            <a:r>
              <a:rPr lang="en-US" altLang="ko-KR" sz="1800" dirty="0"/>
              <a:t> == 1) </a:t>
            </a:r>
            <a:r>
              <a:rPr lang="en-US" altLang="ko-KR" sz="1800" dirty="0" err="1"/>
              <a:t>erosion_type</a:t>
            </a:r>
            <a:r>
              <a:rPr lang="en-US" altLang="ko-KR" sz="1800" dirty="0"/>
              <a:t> = MORPH_CROSS;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침식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mask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종류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십자가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else if (</a:t>
            </a:r>
            <a:r>
              <a:rPr lang="en-US" altLang="ko-KR" sz="1800" dirty="0" err="1"/>
              <a:t>erosion_value</a:t>
            </a:r>
            <a:r>
              <a:rPr lang="en-US" altLang="ko-KR" sz="1800" dirty="0"/>
              <a:t> == 2) </a:t>
            </a:r>
            <a:r>
              <a:rPr lang="en-US" altLang="ko-KR" sz="1800" dirty="0" err="1"/>
              <a:t>erosion_type</a:t>
            </a:r>
            <a:r>
              <a:rPr lang="en-US" altLang="ko-KR" sz="1800" dirty="0"/>
              <a:t> = MORPH_ELLIPSE;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침식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mask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종류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원형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	element = </a:t>
            </a:r>
            <a:r>
              <a:rPr lang="en-US" altLang="ko-KR" sz="1800" dirty="0" err="1"/>
              <a:t>getStructuringElement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erosion_type</a:t>
            </a:r>
            <a:r>
              <a:rPr lang="en-US" altLang="ko-KR" sz="1800" dirty="0"/>
              <a:t>, Size(2 * </a:t>
            </a:r>
            <a:r>
              <a:rPr lang="en-US" altLang="ko-KR" sz="1800" dirty="0" err="1"/>
              <a:t>erosion_size</a:t>
            </a:r>
            <a:r>
              <a:rPr lang="en-US" altLang="ko-KR" sz="1800" dirty="0"/>
              <a:t> + 1, 2 * </a:t>
            </a:r>
            <a:r>
              <a:rPr lang="en-US" altLang="ko-KR" sz="1800" dirty="0" err="1"/>
              <a:t>erosion_size</a:t>
            </a:r>
            <a:r>
              <a:rPr lang="en-US" altLang="ko-KR" sz="1800" dirty="0"/>
              <a:t> + 1), 				Point(</a:t>
            </a:r>
            <a:r>
              <a:rPr lang="en-US" altLang="ko-KR" sz="1800" dirty="0" err="1"/>
              <a:t>erosion_size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erosion_size</a:t>
            </a:r>
            <a:r>
              <a:rPr lang="en-US" altLang="ko-KR" sz="1800" dirty="0"/>
              <a:t>));	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트랙바를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통해 입력 된 값으로 침식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297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_main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7378" y="1454606"/>
            <a:ext cx="12021954" cy="5403393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1651758"/>
            <a:ext cx="12019964" cy="49511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800" dirty="0"/>
              <a:t>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피부색이 가지는 </a:t>
            </a:r>
            <a:r>
              <a:rPr lang="en-US" altLang="ko-KR" sz="1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Cb,Cr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의 영역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 </a:t>
            </a:r>
            <a:r>
              <a:rPr lang="en-US" altLang="ko-KR" sz="1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Cb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 77 ~ 127 / Cr: 133 ~ 173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영상을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YCrCb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로 변경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cvtColor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tmpImg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handImg</a:t>
            </a:r>
            <a:r>
              <a:rPr lang="en-US" altLang="ko-KR" sz="1800" dirty="0"/>
              <a:t>, COLOR_BGR2YCrCb);</a:t>
            </a: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피부색을 기준으로 영상 이진화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inRange</a:t>
            </a:r>
            <a:r>
              <a:rPr lang="en-US" altLang="ko-KR" sz="1800" dirty="0"/>
              <a:t>(</a:t>
            </a:r>
            <a:r>
              <a:rPr lang="en-US" altLang="ko-KR" sz="1800" dirty="0" err="1"/>
              <a:t>handImg</a:t>
            </a:r>
            <a:r>
              <a:rPr lang="en-US" altLang="ko-KR" sz="1800" dirty="0"/>
              <a:t>, Scalar(0, 133, 77), Scalar(255, 173, 127), </a:t>
            </a:r>
            <a:r>
              <a:rPr lang="en-US" altLang="ko-KR" sz="1800" dirty="0" err="1"/>
              <a:t>handImg</a:t>
            </a:r>
            <a:r>
              <a:rPr lang="en-US" altLang="ko-KR" sz="1800" dirty="0"/>
              <a:t>);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>
                <a:solidFill>
                  <a:srgbClr val="7E8FA5"/>
                </a:solidFill>
              </a:rPr>
              <a:t>//</a:t>
            </a:r>
            <a:r>
              <a:rPr lang="ko-KR" altLang="en-US" sz="1800" dirty="0">
                <a:solidFill>
                  <a:srgbClr val="7E8FA5"/>
                </a:solidFill>
              </a:rPr>
              <a:t>열림</a:t>
            </a:r>
          </a:p>
          <a:p>
            <a:pPr marL="0" indent="0">
              <a:buNone/>
            </a:pPr>
            <a:r>
              <a:rPr lang="ko-KR" altLang="en-US" sz="1800" dirty="0"/>
              <a:t>		</a:t>
            </a:r>
            <a:r>
              <a:rPr lang="en-US" altLang="ko-KR" sz="1800" dirty="0"/>
              <a:t>erode(</a:t>
            </a:r>
            <a:r>
              <a:rPr lang="en-US" altLang="ko-KR" sz="1800" dirty="0" err="1"/>
              <a:t>handImg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handImg</a:t>
            </a:r>
            <a:r>
              <a:rPr lang="en-US" altLang="ko-KR" sz="1800" dirty="0"/>
              <a:t>, element);</a:t>
            </a:r>
          </a:p>
          <a:p>
            <a:pPr marL="0" indent="0">
              <a:buNone/>
            </a:pPr>
            <a:r>
              <a:rPr lang="en-US" altLang="ko-KR" sz="1800" dirty="0"/>
              <a:t>		dilate(</a:t>
            </a:r>
            <a:r>
              <a:rPr lang="en-US" altLang="ko-KR" sz="1800" dirty="0" err="1"/>
              <a:t>handImg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handImg</a:t>
            </a:r>
            <a:r>
              <a:rPr lang="en-US" altLang="ko-KR" sz="1800" dirty="0"/>
              <a:t>, element);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	mask = </a:t>
            </a:r>
            <a:r>
              <a:rPr lang="en-US" altLang="ko-KR" sz="1800" dirty="0" err="1"/>
              <a:t>handImg.clone</a:t>
            </a:r>
            <a:r>
              <a:rPr lang="en-US" altLang="ko-KR" sz="1800" dirty="0"/>
              <a:t>();	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z="1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이진화된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영상을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mask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에 복제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//contour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검출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findContours</a:t>
            </a:r>
            <a:r>
              <a:rPr lang="en-US" altLang="ko-KR" sz="1800" dirty="0"/>
              <a:t>(mask, contours, hierarchy, RETR_LIST, CHAIN_APPROX_SIMPLE, Point(0, 0));</a:t>
            </a:r>
          </a:p>
        </p:txBody>
      </p:sp>
    </p:spTree>
    <p:extLst>
      <p:ext uri="{BB962C8B-B14F-4D97-AF65-F5344CB8AC3E}">
        <p14:creationId xmlns:p14="http://schemas.microsoft.com/office/powerpoint/2010/main" val="211154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9000" t="-9000" r="-3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산뜻돋움" panose="02000000000000000000" pitchFamily="2" charset="-127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17BD8-E2BD-4E23-9A73-F101FE7C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45" y="204869"/>
            <a:ext cx="7757694" cy="128823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설명</a:t>
            </a:r>
            <a:r>
              <a:rPr lang="en-US" altLang="ko-KR" dirty="0"/>
              <a:t>_main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7378" y="1454607"/>
            <a:ext cx="9654138" cy="4060670"/>
          </a:xfrm>
          <a:prstGeom prst="roundRect">
            <a:avLst/>
          </a:prstGeom>
          <a:solidFill>
            <a:schemeClr val="tx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CEDAEC-C4BB-442A-8E70-44AADBAB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42" y="1651758"/>
            <a:ext cx="12019964" cy="49511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너무 작거나 큰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contour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를 제거한다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cmin</a:t>
            </a:r>
            <a:r>
              <a:rPr lang="en-US" altLang="ko-KR" sz="1800" dirty="0"/>
              <a:t> = 400;		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최소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contour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길이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cmax</a:t>
            </a:r>
            <a:r>
              <a:rPr lang="en-US" altLang="ko-KR" sz="1800" dirty="0"/>
              <a:t> = 1000;		 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최대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contour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길이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vector&lt;vector &lt;Point&gt;&gt; ::</a:t>
            </a:r>
            <a:r>
              <a:rPr lang="en-US" altLang="ko-KR" sz="1800" dirty="0" err="1"/>
              <a:t>const_iterator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itc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contours.begin</a:t>
            </a:r>
            <a:r>
              <a:rPr lang="en-US" altLang="ko-KR" sz="1800" dirty="0"/>
              <a:t>();</a:t>
            </a:r>
          </a:p>
          <a:p>
            <a:pPr marL="0" indent="0">
              <a:buNone/>
            </a:pPr>
            <a:r>
              <a:rPr lang="en-US" altLang="ko-KR" sz="1800" dirty="0"/>
              <a:t>		while (</a:t>
            </a:r>
            <a:r>
              <a:rPr lang="en-US" altLang="ko-KR" sz="1800" dirty="0" err="1"/>
              <a:t>itc</a:t>
            </a:r>
            <a:r>
              <a:rPr lang="en-US" altLang="ko-KR" sz="1800" dirty="0"/>
              <a:t> != </a:t>
            </a:r>
            <a:r>
              <a:rPr lang="en-US" altLang="ko-KR" sz="1800" dirty="0" err="1"/>
              <a:t>contours.end</a:t>
            </a:r>
            <a:r>
              <a:rPr lang="en-US" altLang="ko-KR" sz="1800" dirty="0"/>
              <a:t>() – 1) {	</a:t>
            </a:r>
          </a:p>
          <a:p>
            <a:pPr marL="0" indent="0">
              <a:buNone/>
            </a:pPr>
            <a:r>
              <a:rPr lang="en-US" altLang="ko-KR" sz="1800" dirty="0"/>
              <a:t>			if (</a:t>
            </a:r>
            <a:r>
              <a:rPr lang="en-US" altLang="ko-KR" sz="1800" dirty="0" err="1"/>
              <a:t>itc</a:t>
            </a:r>
            <a:r>
              <a:rPr lang="en-US" altLang="ko-KR" sz="1800" dirty="0"/>
              <a:t>-&gt;size() – 1 &lt; </a:t>
            </a:r>
            <a:r>
              <a:rPr lang="en-US" altLang="ko-KR" sz="1800" dirty="0" err="1"/>
              <a:t>cmin</a:t>
            </a:r>
            <a:r>
              <a:rPr lang="en-US" altLang="ko-KR" sz="1800" dirty="0"/>
              <a:t> || </a:t>
            </a:r>
            <a:r>
              <a:rPr lang="en-US" altLang="ko-KR" sz="1800" dirty="0" err="1"/>
              <a:t>itc</a:t>
            </a:r>
            <a:r>
              <a:rPr lang="en-US" altLang="ko-KR" sz="1800" dirty="0"/>
              <a:t>-&gt;size() – 1 &gt; </a:t>
            </a:r>
            <a:r>
              <a:rPr lang="en-US" altLang="ko-KR" sz="1800" dirty="0" err="1"/>
              <a:t>cmax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				</a:t>
            </a:r>
            <a:r>
              <a:rPr lang="en-US" altLang="ko-KR" sz="1800" dirty="0" err="1"/>
              <a:t>itc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contours.erase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itc</a:t>
            </a:r>
            <a:r>
              <a:rPr lang="en-US" altLang="ko-KR" sz="1800" dirty="0"/>
              <a:t>);		</a:t>
            </a:r>
            <a:r>
              <a:rPr lang="en-US" altLang="ko-KR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//contour </a:t>
            </a:r>
            <a:r>
              <a:rPr lang="ko-KR" alt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삭제</a:t>
            </a:r>
            <a:endParaRPr lang="en-US" altLang="ko-KR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			else</a:t>
            </a:r>
          </a:p>
          <a:p>
            <a:pPr marL="0" indent="0">
              <a:buNone/>
            </a:pPr>
            <a:r>
              <a:rPr lang="en-US" altLang="ko-KR" sz="1800" dirty="0"/>
              <a:t>				++</a:t>
            </a:r>
            <a:r>
              <a:rPr lang="en-US" altLang="ko-KR" sz="1800" dirty="0" err="1"/>
              <a:t>itc</a:t>
            </a:r>
            <a:r>
              <a:rPr lang="en-US" altLang="ko-KR" sz="1800" dirty="0"/>
              <a:t>;</a:t>
            </a:r>
          </a:p>
          <a:p>
            <a:pPr marL="0" indent="0">
              <a:buNone/>
            </a:pPr>
            <a:r>
              <a:rPr lang="en-US" altLang="ko-KR" sz="1800" dirty="0"/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424140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1780</Words>
  <Application>Microsoft Office PowerPoint</Application>
  <PresentationFormat>와이드스크린</PresentationFormat>
  <Paragraphs>185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맑은 고딕</vt:lpstr>
      <vt:lpstr>한컴산뜻돋움</vt:lpstr>
      <vt:lpstr>Office 테마</vt:lpstr>
      <vt:lpstr>컴퓨터 비전 프로젝트</vt:lpstr>
      <vt:lpstr>프로그램 개요 및 구현 기능</vt:lpstr>
      <vt:lpstr>코드 설명_전처리문</vt:lpstr>
      <vt:lpstr>코드 설명_변수 선언</vt:lpstr>
      <vt:lpstr>코드 설명_main</vt:lpstr>
      <vt:lpstr>코드 설명_main</vt:lpstr>
      <vt:lpstr>코드 설명_main</vt:lpstr>
      <vt:lpstr>코드 설명_main</vt:lpstr>
      <vt:lpstr>코드 설명_main</vt:lpstr>
      <vt:lpstr>코드 설명_main</vt:lpstr>
      <vt:lpstr>코드 설명_main</vt:lpstr>
      <vt:lpstr>코드 설명_main</vt:lpstr>
      <vt:lpstr>코드 설명_main</vt:lpstr>
      <vt:lpstr>코드 설명_getFingerCount함수</vt:lpstr>
      <vt:lpstr>코드 설명_getFingerCount함수</vt:lpstr>
      <vt:lpstr>코드 설명_getHandCenter함수</vt:lpstr>
      <vt:lpstr>프로젝트 구현_right_hand</vt:lpstr>
      <vt:lpstr>프로젝트 구현_left_hand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ve2475</dc:creator>
  <cp:lastModifiedBy>ve2475</cp:lastModifiedBy>
  <cp:revision>36</cp:revision>
  <dcterms:created xsi:type="dcterms:W3CDTF">2020-11-01T16:47:55Z</dcterms:created>
  <dcterms:modified xsi:type="dcterms:W3CDTF">2020-11-04T03:16:24Z</dcterms:modified>
</cp:coreProperties>
</file>